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0" r:id="rId5"/>
    <p:sldId id="262" r:id="rId6"/>
    <p:sldId id="263" r:id="rId7"/>
    <p:sldId id="274" r:id="rId8"/>
    <p:sldId id="264" r:id="rId9"/>
    <p:sldId id="269" r:id="rId10"/>
    <p:sldId id="265" r:id="rId11"/>
    <p:sldId id="268" r:id="rId12"/>
    <p:sldId id="273" r:id="rId13"/>
    <p:sldId id="275" r:id="rId14"/>
    <p:sldId id="271" r:id="rId15"/>
    <p:sldId id="267" r:id="rId16"/>
    <p:sldId id="276" r:id="rId17"/>
    <p:sldId id="272" r:id="rId18"/>
    <p:sldId id="266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780" autoAdjust="0"/>
  </p:normalViewPr>
  <p:slideViewPr>
    <p:cSldViewPr>
      <p:cViewPr varScale="1">
        <p:scale>
          <a:sx n="74" d="100"/>
          <a:sy n="74" d="100"/>
        </p:scale>
        <p:origin x="-1627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22.02.2023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hyperlink" Target="https://sad-sosenka.ru/images/com_droppics/85/igrapesochnicu1.jpg" TargetMode="Externa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980728"/>
            <a:ext cx="7851648" cy="2736304"/>
          </a:xfrm>
        </p:spPr>
        <p:txBody>
          <a:bodyPr>
            <a:normAutofit/>
          </a:bodyPr>
          <a:lstStyle/>
          <a:p>
            <a:r>
              <a:rPr lang="ru-RU" dirty="0" smtClean="0"/>
              <a:t>Играем  вместе </a:t>
            </a:r>
            <a:br>
              <a:rPr lang="ru-RU" dirty="0" smtClean="0"/>
            </a:br>
            <a:r>
              <a:rPr lang="ru-RU" i="1" dirty="0" smtClean="0">
                <a:solidFill>
                  <a:srgbClr val="7030A0"/>
                </a:solidFill>
              </a:rPr>
              <a:t>или,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В  садик…  без  слез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293096"/>
            <a:ext cx="7854696" cy="2088232"/>
          </a:xfrm>
        </p:spPr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Песочная терапия  в  детском саду </a:t>
            </a:r>
          </a:p>
          <a:p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 средство комфортной адаптации и </a:t>
            </a:r>
          </a:p>
          <a:p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снятия </a:t>
            </a:r>
            <a:r>
              <a:rPr lang="ru-RU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психоэмоционального</a:t>
            </a:r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напряжения  воспитанников </a:t>
            </a:r>
            <a:endParaRPr lang="ru-RU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Дет. сад\Оля\ВСЕ  ПРОЕКТЫ\Проект Песочная терапия\Фото\DSCN428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780928"/>
            <a:ext cx="3088005" cy="3266440"/>
          </a:xfrm>
          <a:prstGeom prst="rect">
            <a:avLst/>
          </a:prstGeom>
          <a:ln w="88900" cap="sq" cmpd="thickThin">
            <a:solidFill>
              <a:srgbClr val="0070C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3" name="Рисунок 2" descr="C:\Дет. сад\Оля\ВСЕ  ПРОЕКТЫ\Проект Песочная терапия\Фото\DSCN4212.JPG"/>
          <p:cNvPicPr/>
          <p:nvPr/>
        </p:nvPicPr>
        <p:blipFill>
          <a:blip r:embed="rId3" cstate="print"/>
          <a:srcRect b="20622"/>
          <a:stretch>
            <a:fillRect/>
          </a:stretch>
        </p:blipFill>
        <p:spPr bwMode="auto">
          <a:xfrm>
            <a:off x="5220072" y="2780928"/>
            <a:ext cx="3146425" cy="2736304"/>
          </a:xfrm>
          <a:prstGeom prst="rect">
            <a:avLst/>
          </a:prstGeom>
          <a:ln w="88900" cap="sq" cmpd="thickThin">
            <a:solidFill>
              <a:srgbClr val="C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395536" y="548680"/>
            <a:ext cx="82089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FFFF00"/>
                </a:solidFill>
              </a:rPr>
              <a:t>          Игры по мотивам первых сказок помогают ребятам запомнить героев, а перенос игрового поля в песочницу активно стимулирует речь и способствует  воспроизведению диалогов между сказочными персонажами.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32040" y="2132856"/>
            <a:ext cx="3600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</a:rPr>
              <a:t>Игра  «Домок-теремок»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6237312"/>
            <a:ext cx="3600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70C0"/>
                </a:solidFill>
              </a:rPr>
              <a:t>Игра  по  сказке «Репка» 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427984" y="5661248"/>
            <a:ext cx="44644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     </a:t>
            </a:r>
            <a:r>
              <a:rPr lang="ru-RU" sz="2400" dirty="0" smtClean="0">
                <a:solidFill>
                  <a:srgbClr val="C00000"/>
                </a:solidFill>
              </a:rPr>
              <a:t>Практически любую сказку можно  разыграть  в  песочных  </a:t>
            </a:r>
          </a:p>
          <a:p>
            <a:pPr algn="just"/>
            <a:r>
              <a:rPr lang="ru-RU" sz="2400" dirty="0" smtClean="0">
                <a:solidFill>
                  <a:srgbClr val="C00000"/>
                </a:solidFill>
              </a:rPr>
              <a:t>                                 декорациях. </a:t>
            </a:r>
            <a:endParaRPr lang="ru-RU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C:\Дет. сад\Оля\ВСЕ  ПРОЕКТЫ\Проект Песочная терапия\Фото\DSCN424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2564904"/>
            <a:ext cx="5426100" cy="3865597"/>
          </a:xfrm>
          <a:prstGeom prst="rect">
            <a:avLst/>
          </a:prstGeom>
          <a:ln w="88900" cap="sq" cmpd="thickThin">
            <a:solidFill>
              <a:srgbClr val="7030A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323528" y="476672"/>
            <a:ext cx="835292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FFFF00"/>
                </a:solidFill>
              </a:rPr>
              <a:t>          Создание  собственного  микромира  в миниатюре из песка и небольших фигурок, своей сказочной страны отвлекает от  стрессовой  ситуации,  позволяет  ребенку гармонизировать  свое  эмоциональное  состояние. При этом малыш выражает на песке то, что спонтанно возникает  в  его </a:t>
            </a:r>
          </a:p>
          <a:p>
            <a:pPr algn="just"/>
            <a:r>
              <a:rPr lang="ru-RU" sz="2400" dirty="0" smtClean="0">
                <a:solidFill>
                  <a:srgbClr val="FFFF00"/>
                </a:solidFill>
              </a:rPr>
              <a:t>               сознании.</a:t>
            </a:r>
          </a:p>
          <a:p>
            <a:pPr algn="just"/>
            <a:r>
              <a:rPr lang="ru-RU" sz="2400" dirty="0" smtClean="0">
                <a:solidFill>
                  <a:srgbClr val="FFFF00"/>
                </a:solidFill>
              </a:rPr>
              <a:t> </a:t>
            </a:r>
          </a:p>
          <a:p>
            <a:r>
              <a:rPr lang="ru-RU" sz="2400" dirty="0" smtClean="0"/>
              <a:t>    </a:t>
            </a:r>
            <a:r>
              <a:rPr lang="ru-RU" sz="2400" dirty="0" smtClean="0">
                <a:solidFill>
                  <a:srgbClr val="002060"/>
                </a:solidFill>
              </a:rPr>
              <a:t>Иногда  малыши 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закапывают 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фигурки,  как  бы 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вытесняя  в  своем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сознании  то, 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к  решению  чего 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они  еще  не 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                готовы.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Дет. сад\Оля\ВСЕ  ПРОЕКТЫ\Проект Песочная терапия\Фото\DSCN440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836712"/>
            <a:ext cx="3481965" cy="3384376"/>
          </a:xfrm>
          <a:prstGeom prst="rect">
            <a:avLst/>
          </a:prstGeom>
          <a:ln w="88900" cap="sq" cmpd="thickThin">
            <a:solidFill>
              <a:srgbClr val="C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323528" y="4509120"/>
            <a:ext cx="84969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       </a:t>
            </a:r>
            <a:r>
              <a:rPr lang="ru-RU" sz="2400" dirty="0" smtClean="0">
                <a:solidFill>
                  <a:srgbClr val="C00000"/>
                </a:solidFill>
              </a:rPr>
              <a:t>Преобразуя ситуацию в песочнице, ребенок получает опыт самостоятельного разрешения трудностей и внутреннего, и внешнего плана. Накопленный опыт самостоятельных конструктивных изменений он переносит в реальность.</a:t>
            </a: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395536" y="643645"/>
            <a:ext cx="439248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FFFF00"/>
                </a:solidFill>
              </a:rPr>
              <a:t>       Игры в песочнице  по   мотивам  детской  субкультуры происходят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ea typeface="Times New Roman" pitchFamily="18" charset="0"/>
                <a:cs typeface="Times New Roman" pitchFamily="18" charset="0"/>
              </a:rPr>
              <a:t>в контексте  сказочного мира,  и предоставляют ребенку возможность творческого изменения беспокоящей его  в данный момент ситуации или  состояния.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Дет. сад\Оля\ВСЕ  ПРОЕКТЫ\Проект Песочная терапия\Фото\DSCN4418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356992"/>
            <a:ext cx="4118570" cy="3140650"/>
          </a:xfrm>
          <a:prstGeom prst="rect">
            <a:avLst/>
          </a:prstGeom>
          <a:ln w="88900" cap="sq" cmpd="thickThin">
            <a:solidFill>
              <a:srgbClr val="FFFF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395536" y="4077072"/>
            <a:ext cx="381642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C00000"/>
                </a:solidFill>
              </a:rPr>
              <a:t>         В процессе игры ребята познают внешний и свой внутренний мир, получают первый опыт рефлексии, учатся понимать  себя  и  других</a:t>
            </a:r>
            <a:r>
              <a:rPr lang="ru-RU" sz="2400" dirty="0" smtClean="0"/>
              <a:t>.</a:t>
            </a:r>
            <a:endParaRPr lang="ru-RU" sz="2400" dirty="0" smtClean="0">
              <a:solidFill>
                <a:srgbClr val="C00000"/>
              </a:solidFill>
            </a:endParaRPr>
          </a:p>
          <a:p>
            <a:pPr algn="just"/>
            <a:r>
              <a:rPr lang="ru-RU" sz="2400" dirty="0" smtClean="0">
                <a:solidFill>
                  <a:srgbClr val="C0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solidFill>
                <a:srgbClr val="C00000"/>
              </a:solidFill>
            </a:endParaRPr>
          </a:p>
        </p:txBody>
      </p:sp>
      <p:pic>
        <p:nvPicPr>
          <p:cNvPr id="4" name="Рисунок 3" descr="C:\Дет. сад\Оля\ВСЕ  ПРОЕКТЫ\Проект Песочная терапия\Фото\DSCN4399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908720"/>
            <a:ext cx="3669848" cy="2664296"/>
          </a:xfrm>
          <a:prstGeom prst="rect">
            <a:avLst/>
          </a:prstGeom>
          <a:ln w="88900" cap="sq" cmpd="thickThin">
            <a:solidFill>
              <a:srgbClr val="92D05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4427984" y="476672"/>
            <a:ext cx="432048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C00000"/>
                </a:solidFill>
              </a:rPr>
              <a:t>         </a:t>
            </a:r>
            <a:r>
              <a:rPr lang="ru-RU" sz="2400" dirty="0" smtClean="0">
                <a:solidFill>
                  <a:srgbClr val="FFFF00"/>
                </a:solidFill>
              </a:rPr>
              <a:t>Игры в песочнице помогают заложить базу дальнейшего формирования навыков позитивной социализации и наладить коммуникацию «ребенок – </a:t>
            </a:r>
            <a:r>
              <a:rPr lang="ru-RU" sz="2400" dirty="0" err="1" smtClean="0">
                <a:solidFill>
                  <a:srgbClr val="FFFF00"/>
                </a:solidFill>
              </a:rPr>
              <a:t>ребенок</a:t>
            </a:r>
            <a:r>
              <a:rPr lang="ru-RU" sz="2400" dirty="0" smtClean="0">
                <a:solidFill>
                  <a:srgbClr val="FFFF00"/>
                </a:solidFill>
              </a:rPr>
              <a:t>».</a:t>
            </a:r>
            <a:endParaRPr lang="ru-RU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323528" y="1038436"/>
            <a:ext cx="554461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solidFill>
                  <a:srgbClr val="FFFF00"/>
                </a:solidFill>
                <a:ea typeface="Times New Roman" pitchFamily="18" charset="0"/>
                <a:cs typeface="Times New Roman" pitchFamily="18" charset="0"/>
              </a:rPr>
              <a:t>       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ea typeface="Times New Roman" pitchFamily="18" charset="0"/>
                <a:cs typeface="Times New Roman" pitchFamily="18" charset="0"/>
              </a:rPr>
              <a:t>  песочнице  создается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ea typeface="Times New Roman" pitchFamily="18" charset="0"/>
                <a:cs typeface="Times New Roman" pitchFamily="18" charset="0"/>
              </a:rPr>
              <a:t>прообраз   будущих  взаимоотношений  ребенка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solidFill>
                  <a:srgbClr val="FFFF00"/>
                </a:solidFill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ea typeface="Times New Roman" pitchFamily="18" charset="0"/>
                <a:cs typeface="Times New Roman" pitchFamily="18" charset="0"/>
              </a:rPr>
              <a:t>   миром — не   только   с   себе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ea typeface="Times New Roman" pitchFamily="18" charset="0"/>
                <a:cs typeface="Times New Roman" pitchFamily="18" charset="0"/>
              </a:rPr>
              <a:t>подобными, но  и   с  природой.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cs typeface="Arial" pitchFamily="34" charset="0"/>
            </a:endParaRPr>
          </a:p>
        </p:txBody>
      </p:sp>
      <p:pic>
        <p:nvPicPr>
          <p:cNvPr id="26627" name="Picture 3" descr="C:\Дет. сад\Оля\ВСЕ  ПРОЕКТЫ\Проект Песочная терапия\Фото\DSCN42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1340768"/>
            <a:ext cx="2736304" cy="3651689"/>
          </a:xfrm>
          <a:prstGeom prst="rect">
            <a:avLst/>
          </a:prstGeom>
          <a:ln w="88900" cap="sq" cmpd="thickThin">
            <a:solidFill>
              <a:schemeClr val="tx2">
                <a:lumMod val="75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26628" name="Picture 4" descr="C:\Дет. сад\Оля\ВСЕ  ПРОЕКТЫ\Проект Песочная терапия\Фото\DSCN434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356992"/>
            <a:ext cx="5229996" cy="3236956"/>
          </a:xfrm>
          <a:prstGeom prst="rect">
            <a:avLst/>
          </a:prstGeom>
          <a:ln w="88900" cap="sq" cmpd="thickThin">
            <a:solidFill>
              <a:schemeClr val="accent6">
                <a:lumMod val="75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Дет. сад\Оля\ВСЕ  ПРОЕКТЫ\Проект Песочная терапия\Фото\DSCN4194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924944"/>
            <a:ext cx="4265166" cy="3008501"/>
          </a:xfrm>
          <a:prstGeom prst="rect">
            <a:avLst/>
          </a:prstGeom>
          <a:ln w="88900" cap="sq" cmpd="thickThin">
            <a:solidFill>
              <a:srgbClr val="C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427984" y="6133963"/>
            <a:ext cx="41764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Times New Roman" pitchFamily="18" charset="0"/>
              </a:rPr>
              <a:t>Игра </a:t>
            </a:r>
            <a:r>
              <a:rPr lang="ru-RU" sz="2400" dirty="0" smtClean="0">
                <a:cs typeface="Arial" pitchFamily="34" charset="0"/>
              </a:rPr>
              <a:t>  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Times New Roman" pitchFamily="18" charset="0"/>
              </a:rPr>
              <a:t>«Сильные   руки»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 flipH="1" flipV="1">
            <a:off x="9900592" y="1304340"/>
            <a:ext cx="72008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548680"/>
            <a:ext cx="828092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          </a:t>
            </a:r>
            <a:r>
              <a:rPr lang="ru-RU" sz="2400" dirty="0" smtClean="0">
                <a:solidFill>
                  <a:srgbClr val="002060"/>
                </a:solidFill>
              </a:rPr>
              <a:t>Нашим малышам, которые делают первые шаги и еще только начинают познавать окружающий мир, интересны  игры,   как  с  сухим, так  и  с мокрым  песком.</a:t>
            </a:r>
          </a:p>
          <a:p>
            <a:pPr algn="just"/>
            <a:endParaRPr lang="ru-RU" sz="2400" dirty="0" smtClean="0"/>
          </a:p>
          <a:p>
            <a:pPr algn="just"/>
            <a:r>
              <a:rPr lang="ru-RU" sz="2400" dirty="0" smtClean="0">
                <a:solidFill>
                  <a:srgbClr val="FFFF00"/>
                </a:solidFill>
              </a:rPr>
              <a:t>       А после того, как мокрый песок высох,  и  получились твердые   комочки, наших  ребят  ждет  новая … игра.</a:t>
            </a:r>
          </a:p>
          <a:p>
            <a:r>
              <a:rPr lang="ru-RU" sz="2400" dirty="0" smtClean="0">
                <a:solidFill>
                  <a:srgbClr val="C00000"/>
                </a:solidFill>
              </a:rPr>
              <a:t>          </a:t>
            </a:r>
          </a:p>
          <a:p>
            <a:r>
              <a:rPr lang="ru-RU" sz="2400" dirty="0" smtClean="0">
                <a:solidFill>
                  <a:srgbClr val="C00000"/>
                </a:solidFill>
              </a:rPr>
              <a:t>          Малыши   любят </a:t>
            </a:r>
          </a:p>
          <a:p>
            <a:r>
              <a:rPr lang="ru-RU" sz="2400" dirty="0" smtClean="0">
                <a:solidFill>
                  <a:srgbClr val="C00000"/>
                </a:solidFill>
              </a:rPr>
              <a:t>превращать    твердые </a:t>
            </a:r>
          </a:p>
          <a:p>
            <a:r>
              <a:rPr lang="ru-RU" sz="2400" dirty="0" smtClean="0">
                <a:solidFill>
                  <a:srgbClr val="C00000"/>
                </a:solidFill>
              </a:rPr>
              <a:t>комочки в опять  сыпучий</a:t>
            </a:r>
          </a:p>
          <a:p>
            <a:r>
              <a:rPr lang="ru-RU" sz="2400" dirty="0" smtClean="0">
                <a:solidFill>
                  <a:srgbClr val="C00000"/>
                </a:solidFill>
              </a:rPr>
              <a:t>песочек. А  разминать </a:t>
            </a:r>
          </a:p>
          <a:p>
            <a:r>
              <a:rPr lang="ru-RU" sz="2400" dirty="0" smtClean="0">
                <a:solidFill>
                  <a:srgbClr val="C00000"/>
                </a:solidFill>
              </a:rPr>
              <a:t>комочки можно кулачком,</a:t>
            </a:r>
          </a:p>
          <a:p>
            <a:r>
              <a:rPr lang="ru-RU" sz="2400" dirty="0" smtClean="0">
                <a:solidFill>
                  <a:srgbClr val="C00000"/>
                </a:solidFill>
              </a:rPr>
              <a:t>можно  двумя   руками, </a:t>
            </a:r>
          </a:p>
          <a:p>
            <a:r>
              <a:rPr lang="ru-RU" sz="2400" dirty="0" smtClean="0">
                <a:solidFill>
                  <a:srgbClr val="C00000"/>
                </a:solidFill>
              </a:rPr>
              <a:t>указательным пальчиком,</a:t>
            </a:r>
          </a:p>
          <a:p>
            <a:r>
              <a:rPr lang="ru-RU" sz="2400" dirty="0" smtClean="0">
                <a:solidFill>
                  <a:srgbClr val="C00000"/>
                </a:solidFill>
              </a:rPr>
              <a:t>     с  помощью  лопатки…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Дет. сад\Оля\ВСЕ  ПРОЕКТЫ\Проект Песочная терапия\Фото\DSCN419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2780928"/>
            <a:ext cx="2273691" cy="3240360"/>
          </a:xfrm>
          <a:prstGeom prst="rect">
            <a:avLst/>
          </a:prstGeom>
          <a:ln w="88900" cap="sq" cmpd="thickThin">
            <a:solidFill>
              <a:srgbClr val="92D05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395536" y="1052736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FFFF00"/>
                </a:solidFill>
              </a:rPr>
              <a:t>    Педагогическая песочница - прекрасное средство для развития и саморазвития ребенка, так как игры на песке - одна  из  форм  его  естественной  деятельности.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3528" y="2534403"/>
            <a:ext cx="59046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87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Arial" pitchFamily="34" charset="0"/>
              </a:rPr>
              <a:t>Незатейливые 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Arial" pitchFamily="34" charset="0"/>
              </a:rPr>
              <a:t> с виду игры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Arial" pitchFamily="34" charset="0"/>
              </a:rPr>
              <a:t> обладают колоссальным значением для  развития  психики  и  речи  малышей.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67544" y="4082170"/>
            <a:ext cx="568863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87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Arial" pitchFamily="34" charset="0"/>
              </a:rPr>
              <a:t>Основной акцент делается педагогом на творческом самовыражении ребенка, благодаря этому происходит выход внутреннего напряжения  и  поиск  путей  развития.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666936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</a:t>
            </a:r>
            <a:r>
              <a:rPr lang="ru-RU" sz="4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Дорогие взрослые! </a:t>
            </a:r>
            <a:r>
              <a:rPr lang="ru-RU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Всегда  будьте   рядом  с   детьми, </a:t>
            </a:r>
            <a:r>
              <a:rPr lang="ru-RU" sz="36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играйте   вместе</a:t>
            </a:r>
            <a:r>
              <a:rPr lang="ru-RU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ними, чувствуя  себя таким же свободным, как в детстве, ведь старая истина гласит, что</a:t>
            </a:r>
            <a:b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внутри  каждого  из  нас </a:t>
            </a:r>
            <a:b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всю  жизнь  живет </a:t>
            </a:r>
            <a:b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ребенок, </a:t>
            </a:r>
            <a:b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обожающий  играть!</a:t>
            </a:r>
            <a:r>
              <a:rPr lang="ru-RU" sz="4400" dirty="0" smtClean="0">
                <a:solidFill>
                  <a:srgbClr val="C00000"/>
                </a:solidFill>
              </a:rPr>
              <a:t/>
            </a:r>
            <a:br>
              <a:rPr lang="ru-RU" sz="4400" dirty="0" smtClean="0">
                <a:solidFill>
                  <a:srgbClr val="C00000"/>
                </a:solidFill>
              </a:rPr>
            </a:br>
            <a:endParaRPr lang="ru-RU" sz="4400" dirty="0">
              <a:solidFill>
                <a:srgbClr val="C00000"/>
              </a:solidFill>
            </a:endParaRPr>
          </a:p>
        </p:txBody>
      </p:sp>
      <p:pic>
        <p:nvPicPr>
          <p:cNvPr id="3" name="Рисунок 2" descr="igrapesochnicu1">
            <a:hlinkClick r:id="rId2" tooltip="&quot;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3717032"/>
            <a:ext cx="3240360" cy="2589262"/>
          </a:xfrm>
          <a:prstGeom prst="rect">
            <a:avLst/>
          </a:prstGeom>
          <a:ln w="88900" cap="sq" cmpd="thickThin">
            <a:solidFill>
              <a:srgbClr val="7030A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2060848"/>
            <a:ext cx="73448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Спасибо  за  внимание!</a:t>
            </a:r>
            <a:endParaRPr lang="ru-RU" sz="5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4581128"/>
            <a:ext cx="77048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dirty="0" smtClean="0"/>
              <a:t>Смолина  О.О., </a:t>
            </a:r>
          </a:p>
          <a:p>
            <a:pPr algn="r"/>
            <a:r>
              <a:rPr lang="ru-RU" sz="2400" dirty="0" smtClean="0"/>
              <a:t>воспитатель  второй  группы  раннего  возраста</a:t>
            </a:r>
          </a:p>
          <a:p>
            <a:pPr algn="r"/>
            <a:r>
              <a:rPr lang="ru-RU" sz="2400" dirty="0" smtClean="0"/>
              <a:t>МБДОУ  ЦРР- «Детский  сад №125» </a:t>
            </a:r>
          </a:p>
          <a:p>
            <a:pPr algn="r"/>
            <a:r>
              <a:rPr lang="ru-RU" sz="2400" dirty="0" smtClean="0"/>
              <a:t>г. Барнаул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71680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FF00"/>
                </a:solidFill>
                <a:latin typeface="+mn-lt"/>
              </a:rPr>
              <a:t/>
            </a:r>
            <a:br>
              <a:rPr lang="ru-RU" sz="2400" dirty="0" smtClean="0">
                <a:solidFill>
                  <a:srgbClr val="FFFF00"/>
                </a:solidFill>
                <a:latin typeface="+mn-lt"/>
              </a:rPr>
            </a:br>
            <a:endParaRPr lang="ru-RU" sz="24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611560" y="5152654"/>
            <a:ext cx="792088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900113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«С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амая  лучшая  игрушка  для  детей  – </a:t>
            </a:r>
          </a:p>
          <a:p>
            <a:pPr marL="0" marR="0" lvl="0" indent="900113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                  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куча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песка!»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  <a:p>
            <a:pPr marL="0" marR="0" lvl="0" indent="90011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                                                               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К. Д. Ушинский 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pic>
        <p:nvPicPr>
          <p:cNvPr id="4" name="Рисунок 3" descr="http://semeynaya-kuchka.ru/wp-content/uploads/2019/08/kartinki-deti-igrayut-34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052736"/>
            <a:ext cx="5328592" cy="3816424"/>
          </a:xfrm>
          <a:prstGeom prst="rect">
            <a:avLst/>
          </a:prstGeom>
          <a:ln w="88900" cap="sq" cmpd="thickThin">
            <a:solidFill>
              <a:srgbClr val="7030A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373616" cy="1368152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Актуальность</a:t>
            </a:r>
            <a:r>
              <a:rPr lang="ru-RU" sz="4000" b="1" i="1" dirty="0" smtClean="0">
                <a:solidFill>
                  <a:srgbClr val="00B0F0"/>
                </a:solidFill>
              </a:rPr>
              <a:t>  </a:t>
            </a:r>
            <a:r>
              <a:rPr lang="ru-RU" sz="4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вопроса</a:t>
            </a:r>
            <a:r>
              <a:rPr lang="ru-RU" sz="40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0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0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700808"/>
            <a:ext cx="8424936" cy="4623792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>       Поступившие в   нашу группу двухлетние малыши сложно переживают процесс адаптации к новым для себя  условиям  детского  сада. 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 </a:t>
            </a:r>
            <a:r>
              <a:rPr lang="ru-RU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Причины</a:t>
            </a:r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ru-RU" dirty="0" smtClean="0"/>
              <a:t> «нежный»  возраст  воспитанников</a:t>
            </a:r>
          </a:p>
          <a:p>
            <a:r>
              <a:rPr lang="ru-RU" dirty="0" smtClean="0"/>
              <a:t>недостаточное  развитие  эмоциональной  сферы </a:t>
            </a:r>
          </a:p>
          <a:p>
            <a:r>
              <a:rPr lang="ru-RU" dirty="0" smtClean="0"/>
              <a:t>отсутствие  опыта  социальных  контактов</a:t>
            </a:r>
          </a:p>
          <a:p>
            <a:pPr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>
                <a:solidFill>
                  <a:srgbClr val="7030A0"/>
                </a:solidFill>
              </a:rPr>
              <a:t>       При решении  этой проблемы  одним из  современных</a:t>
            </a:r>
          </a:p>
          <a:p>
            <a:pPr algn="just">
              <a:buNone/>
            </a:pPr>
            <a:r>
              <a:rPr lang="ru-RU" dirty="0" smtClean="0">
                <a:solidFill>
                  <a:srgbClr val="7030A0"/>
                </a:solidFill>
              </a:rPr>
              <a:t>и  инновационных     методов     психолого-педагогической </a:t>
            </a:r>
          </a:p>
          <a:p>
            <a:pPr algn="just">
              <a:buNone/>
            </a:pPr>
            <a:r>
              <a:rPr lang="ru-RU" dirty="0" smtClean="0">
                <a:solidFill>
                  <a:srgbClr val="7030A0"/>
                </a:solidFill>
              </a:rPr>
              <a:t>помощи  детям  является  песочная  терапия.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728192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Гипотеза</a:t>
            </a:r>
            <a:br>
              <a:rPr lang="ru-RU" sz="4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4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40768"/>
            <a:ext cx="8820472" cy="5256584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             Педагоги рассчитывают, что песочная терапия в сочетании с пальчиковой гимнастикой и коммуникативными играми позволит гармонизировать эмоциональное состояние воспитанников в сложный для них период адаптации, послужит формированию у детей коммуникативных навыков ребенок–педагог и ребенок–</a:t>
            </a:r>
            <a:r>
              <a:rPr lang="ru-RU" dirty="0" err="1" smtClean="0"/>
              <a:t>ребенок</a:t>
            </a:r>
            <a:r>
              <a:rPr lang="ru-RU" dirty="0" smtClean="0"/>
              <a:t>,  развитию сенсомоторных навыков, что, в свою очередь,  будет   способствовать </a:t>
            </a:r>
          </a:p>
          <a:p>
            <a:pPr algn="just">
              <a:buNone/>
            </a:pPr>
            <a:r>
              <a:rPr lang="ru-RU" dirty="0" smtClean="0"/>
              <a:t>    развитию связной речи, пополнению </a:t>
            </a:r>
          </a:p>
          <a:p>
            <a:pPr algn="just">
              <a:buNone/>
            </a:pPr>
            <a:r>
              <a:rPr lang="ru-RU" dirty="0" smtClean="0"/>
              <a:t>    активного  словаря, развитию </a:t>
            </a:r>
          </a:p>
          <a:p>
            <a:pPr algn="just">
              <a:buNone/>
            </a:pPr>
            <a:r>
              <a:rPr lang="ru-RU" dirty="0" smtClean="0"/>
              <a:t>    восприятия,  мышления, </a:t>
            </a:r>
          </a:p>
          <a:p>
            <a:pPr algn="just">
              <a:buNone/>
            </a:pPr>
            <a:r>
              <a:rPr lang="ru-RU" dirty="0" smtClean="0"/>
              <a:t>    фантазии, сенсорных  способностей.</a:t>
            </a:r>
          </a:p>
          <a:p>
            <a:endParaRPr lang="ru-RU" dirty="0"/>
          </a:p>
        </p:txBody>
      </p:sp>
      <p:pic>
        <p:nvPicPr>
          <p:cNvPr id="4" name="Рисунок 3" descr="http://ddu273.minsk.edu.by/ru/sm_full.aspx?guid=1204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4365104"/>
            <a:ext cx="2396232" cy="2085206"/>
          </a:xfrm>
          <a:prstGeom prst="rect">
            <a:avLst/>
          </a:prstGeom>
          <a:ln w="88900" cap="sq" cmpd="thickThin">
            <a:solidFill>
              <a:srgbClr val="FFFF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Дет. сад\Оля\ВСЕ  ПРОЕКТЫ\Проект Песочная терапия\Фото\DSCN43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2204864"/>
            <a:ext cx="3621220" cy="3150021"/>
          </a:xfrm>
          <a:prstGeom prst="rect">
            <a:avLst/>
          </a:prstGeom>
          <a:ln w="88900" cap="sq" cmpd="thickThin">
            <a:solidFill>
              <a:srgbClr val="00B0F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467544" y="620688"/>
            <a:ext cx="828092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400" dirty="0" smtClean="0">
                <a:solidFill>
                  <a:srgbClr val="FFFF00"/>
                </a:solidFill>
              </a:rPr>
              <a:t>     Рисование на песке успокаивает малышей, вносит  умиротворение и развивает фантазию, а еще предоставляет возможность выразить свои чувства и эмоции  без  слов.</a:t>
            </a:r>
          </a:p>
          <a:p>
            <a:endParaRPr lang="ru-RU" dirty="0"/>
          </a:p>
        </p:txBody>
      </p:sp>
      <p:pic>
        <p:nvPicPr>
          <p:cNvPr id="4" name="Рисунок 3" descr="C:\Дет. сад\Оля\ВСЕ  ПРОЕКТЫ\Проект Песочная терапия\Фото\DSCN4335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2780928"/>
            <a:ext cx="3168352" cy="3401050"/>
          </a:xfrm>
          <a:prstGeom prst="rect">
            <a:avLst/>
          </a:prstGeom>
          <a:ln w="88900" cap="sq" cmpd="thickThin">
            <a:solidFill>
              <a:srgbClr val="00B05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3995936" y="5661248"/>
            <a:ext cx="51480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C00000"/>
                </a:solidFill>
              </a:rPr>
              <a:t>        Ученые  доказали, что  песок    </a:t>
            </a:r>
          </a:p>
          <a:p>
            <a:pPr algn="just"/>
            <a:r>
              <a:rPr lang="ru-RU" sz="2400" dirty="0" smtClean="0">
                <a:solidFill>
                  <a:srgbClr val="C00000"/>
                </a:solidFill>
              </a:rPr>
              <a:t> поглощает  негативную  энергию.</a:t>
            </a:r>
            <a:endParaRPr lang="ru-RU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27984" y="692696"/>
            <a:ext cx="42484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FFFF00"/>
                </a:solidFill>
              </a:rPr>
              <a:t>         </a:t>
            </a:r>
            <a:endParaRPr lang="ru-RU" sz="2400" dirty="0"/>
          </a:p>
        </p:txBody>
      </p:sp>
      <p:pic>
        <p:nvPicPr>
          <p:cNvPr id="4" name="Рисунок 3" descr="C:\Дет. сад\Оля\ВСЕ  ПРОЕКТЫ\Проект Песочная терапия\Фото\DSCN431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836712"/>
            <a:ext cx="3456384" cy="3528392"/>
          </a:xfrm>
          <a:prstGeom prst="rect">
            <a:avLst/>
          </a:prstGeom>
          <a:ln w="88900" cap="sq" cmpd="thickThin">
            <a:solidFill>
              <a:srgbClr val="92D05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395536" y="4725144"/>
            <a:ext cx="56166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      </a:t>
            </a:r>
            <a:r>
              <a:rPr lang="ru-RU" sz="2400" dirty="0" smtClean="0">
                <a:solidFill>
                  <a:srgbClr val="C00000"/>
                </a:solidFill>
              </a:rPr>
              <a:t>Манипулируя сыпучим сухим песочком, малыши избавляются от негативных эмоций, снимают  внутреннее   напряжение.  </a:t>
            </a:r>
            <a:endParaRPr lang="ru-RU" sz="2400" dirty="0">
              <a:solidFill>
                <a:srgbClr val="C00000"/>
              </a:solidFill>
            </a:endParaRPr>
          </a:p>
        </p:txBody>
      </p:sp>
      <p:pic>
        <p:nvPicPr>
          <p:cNvPr id="2050" name="Picture 2" descr="C:\Дет. сад\Оля\ВСЕ  ПРОЕКТЫ\Проект Песочная терапия\Фото\DSCN4419.JPG"/>
          <p:cNvPicPr>
            <a:picLocks noChangeAspect="1" noChangeArrowheads="1"/>
          </p:cNvPicPr>
          <p:nvPr/>
        </p:nvPicPr>
        <p:blipFill>
          <a:blip r:embed="rId3" cstate="print"/>
          <a:srcRect l="64703" b="17741"/>
          <a:stretch>
            <a:fillRect/>
          </a:stretch>
        </p:blipFill>
        <p:spPr bwMode="auto">
          <a:xfrm>
            <a:off x="6516216" y="2204864"/>
            <a:ext cx="1964127" cy="4104456"/>
          </a:xfrm>
          <a:prstGeom prst="rect">
            <a:avLst/>
          </a:prstGeom>
          <a:ln w="88900" cap="sq" cmpd="thickThin">
            <a:solidFill>
              <a:srgbClr val="FFFF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4427984" y="692696"/>
            <a:ext cx="43924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FFFF00"/>
                </a:solidFill>
              </a:rPr>
              <a:t>        Так  приятно чувствовать, как песок проходит  сквозь  пальцы, погружать  в  него  свои  руки…</a:t>
            </a:r>
            <a:endParaRPr lang="ru-RU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Дет. сад\Оля\ВСЕ  ПРОЕКТЫ\Проект Песочная терапия\Фото\DSCN429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2952328" cy="3168352"/>
          </a:xfrm>
          <a:prstGeom prst="rect">
            <a:avLst/>
          </a:prstGeom>
          <a:ln w="88900" cap="sq" cmpd="thickThin">
            <a:solidFill>
              <a:srgbClr val="FFFF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3" name="Рисунок 2" descr="C:\Дет. сад\Оля\ВСЕ  ПРОЕКТЫ\Проект Песочная терапия\Фото\DSCN4384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2132856"/>
            <a:ext cx="2329631" cy="3024054"/>
          </a:xfrm>
          <a:prstGeom prst="rect">
            <a:avLst/>
          </a:prstGeom>
          <a:ln w="88900" cap="sq" cmpd="thickThin">
            <a:solidFill>
              <a:srgbClr val="00B05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4" name="Рисунок 3" descr="C:\Дет. сад\Оля\ВСЕ  ПРОЕКТЫ\Проект Песочная терапия\Фото\DSCN4254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87824" y="3429000"/>
            <a:ext cx="2736304" cy="2880320"/>
          </a:xfrm>
          <a:prstGeom prst="rect">
            <a:avLst/>
          </a:prstGeom>
          <a:ln w="88900" cap="sq" cmpd="thickThin">
            <a:solidFill>
              <a:schemeClr val="accent6">
                <a:lumMod val="75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3923928" y="764704"/>
            <a:ext cx="46805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FFFF00"/>
                </a:solidFill>
              </a:rPr>
              <a:t>      Игра «Песочный  дождик» способствует  расслаблению      и  регуляции  мышечного  напряжения.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4077072"/>
            <a:ext cx="25922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chemeClr val="accent6">
                    <a:lumMod val="75000"/>
                  </a:schemeClr>
                </a:solidFill>
              </a:rPr>
              <a:t>Катюша  </a:t>
            </a:r>
          </a:p>
          <a:p>
            <a:r>
              <a:rPr lang="ru-RU" sz="2400" i="1" dirty="0" smtClean="0">
                <a:solidFill>
                  <a:schemeClr val="accent6">
                    <a:lumMod val="75000"/>
                  </a:schemeClr>
                </a:solidFill>
              </a:rPr>
              <a:t>        удивляется: </a:t>
            </a:r>
          </a:p>
          <a:p>
            <a:r>
              <a:rPr lang="ru-RU" sz="2400" i="1" dirty="0" smtClean="0">
                <a:solidFill>
                  <a:schemeClr val="accent6">
                    <a:lumMod val="75000"/>
                  </a:schemeClr>
                </a:solidFill>
              </a:rPr>
              <a:t>- А  из  ракушки тоже   дождик  </a:t>
            </a:r>
          </a:p>
          <a:p>
            <a:r>
              <a:rPr lang="ru-RU" sz="2400" i="1" dirty="0" smtClean="0">
                <a:solidFill>
                  <a:schemeClr val="accent6">
                    <a:lumMod val="75000"/>
                  </a:schemeClr>
                </a:solidFill>
              </a:rPr>
              <a:t>                бывает? </a:t>
            </a:r>
            <a:endParaRPr lang="ru-RU" sz="2400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 flipV="1">
            <a:off x="3347864" y="3243589"/>
            <a:ext cx="36004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Игра  «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Секретик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860032" y="6021288"/>
            <a:ext cx="34563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7030A0"/>
                </a:solidFill>
              </a:rPr>
              <a:t>Игра  «</a:t>
            </a:r>
            <a:r>
              <a:rPr lang="ru-RU" sz="2400" dirty="0" err="1" smtClean="0">
                <a:solidFill>
                  <a:srgbClr val="7030A0"/>
                </a:solidFill>
              </a:rPr>
              <a:t>Секретик</a:t>
            </a:r>
            <a:r>
              <a:rPr lang="ru-RU" sz="2400" dirty="0" smtClean="0">
                <a:solidFill>
                  <a:srgbClr val="7030A0"/>
                </a:solidFill>
              </a:rPr>
              <a:t>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7" y="2636912"/>
            <a:ext cx="42484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</a:rPr>
              <a:t>Игра  «Песочные  прятки»</a:t>
            </a:r>
            <a:endParaRPr lang="ru-RU" sz="2400" dirty="0">
              <a:solidFill>
                <a:srgbClr val="C00000"/>
              </a:solidFill>
            </a:endParaRPr>
          </a:p>
        </p:txBody>
      </p:sp>
      <p:pic>
        <p:nvPicPr>
          <p:cNvPr id="5" name="Рисунок 4" descr="C:\Дет. сад\Оля\ВСЕ  ПРОЕКТЫ\Проект Песочная терапия\Фото\DSCN423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356992"/>
            <a:ext cx="3024336" cy="3123312"/>
          </a:xfrm>
          <a:prstGeom prst="rect">
            <a:avLst/>
          </a:prstGeom>
          <a:ln w="88900" cap="sq" cmpd="thickThin">
            <a:solidFill>
              <a:srgbClr val="C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Рисунок 5" descr="C:\Дет. сад\Оля\ВСЕ  ПРОЕКТЫ\Проект Песочная терапия\Фото\DSCN4234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2564904"/>
            <a:ext cx="3305810" cy="3240360"/>
          </a:xfrm>
          <a:prstGeom prst="rect">
            <a:avLst/>
          </a:prstGeom>
          <a:ln w="88900" cap="sq" cmpd="thickThin">
            <a:solidFill>
              <a:srgbClr val="7030A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539552" y="620688"/>
            <a:ext cx="80648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FFFF00"/>
                </a:solidFill>
              </a:rPr>
              <a:t>             Игры с закапыванием – откапыванием привлекательных для ребят вещиц просто завораживают детей, ведь ощущение прикосновения к тайне очень сильно эмоционально воздействует на детские души.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endParaRPr lang="ru-RU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Дет. сад\Оля\ВСЕ  ПРОЕКТЫ\Проект Песочная терапия\Фото\DSCN422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332656"/>
            <a:ext cx="2270631" cy="4159885"/>
          </a:xfrm>
          <a:prstGeom prst="rect">
            <a:avLst/>
          </a:prstGeom>
          <a:ln w="88900" cap="sq" cmpd="thickThin">
            <a:solidFill>
              <a:srgbClr val="92D05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5796136" y="4725144"/>
            <a:ext cx="31683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                         Игра  </a:t>
            </a:r>
          </a:p>
          <a:p>
            <a:r>
              <a:rPr lang="ru-RU" sz="2400" dirty="0" smtClean="0">
                <a:solidFill>
                  <a:srgbClr val="C00000"/>
                </a:solidFill>
              </a:rPr>
              <a:t>«Найди  такой   же» развивает  у  наших  малышей  внимание.</a:t>
            </a:r>
            <a:endParaRPr lang="ru-RU" sz="2400" dirty="0"/>
          </a:p>
        </p:txBody>
      </p:sp>
      <p:pic>
        <p:nvPicPr>
          <p:cNvPr id="1026" name="Picture 2" descr="C:\Дет. сад\Оля\ВСЕ  ПРОЕКТЫ\Проект Песочная терапия\Фото\DSCN439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132856"/>
            <a:ext cx="5154769" cy="4392488"/>
          </a:xfrm>
          <a:prstGeom prst="rect">
            <a:avLst/>
          </a:prstGeom>
          <a:ln w="88900" cap="sq" cmpd="thickThin">
            <a:solidFill>
              <a:srgbClr val="FFFF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323528" y="476672"/>
            <a:ext cx="58326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FFFF00"/>
                </a:solidFill>
              </a:rPr>
              <a:t>           Игра    «Печатки - отпечатки» замечательно укрепляет мелкую мускулатуру маленьких  пальчиков у девочек  и   мальчиков.</a:t>
            </a:r>
            <a:endParaRPr lang="ru-RU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410</TotalTime>
  <Words>673</Words>
  <Application>Microsoft Office PowerPoint</Application>
  <PresentationFormat>Экран (4:3)</PresentationFormat>
  <Paragraphs>89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Поток</vt:lpstr>
      <vt:lpstr>Играем  вместе  или,  В  садик…  без  слез</vt:lpstr>
      <vt:lpstr> </vt:lpstr>
      <vt:lpstr>Актуальность  вопроса </vt:lpstr>
      <vt:lpstr>Гипотеза 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               Дорогие взрослые!           Всегда  будьте   рядом  с   детьми, играйте   вместе с ними, чувствуя  себя таким же свободным, как в детстве, ведь старая истина гласит, что внутри  каждого  из  нас  всю  жизнь  живет      ребенок,        обожающий  играть! 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Играем вместе  или  Идем в садик без слез</dc:title>
  <dc:creator>КисочкаРыбочка</dc:creator>
  <cp:lastModifiedBy>КисочкаРыбочка</cp:lastModifiedBy>
  <cp:revision>58</cp:revision>
  <dcterms:created xsi:type="dcterms:W3CDTF">2022-10-24T11:55:30Z</dcterms:created>
  <dcterms:modified xsi:type="dcterms:W3CDTF">2023-02-22T15:54:22Z</dcterms:modified>
</cp:coreProperties>
</file>